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light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274320"/>
            <a:ext cx="1371600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666666"/>
                </a:solidFill>
                <a:latin typeface="Helvetica"/>
              </a:rPr>
              <a:t>ia-collectivites.fr  ·  Formation 3h  · 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486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1A3A5C"/>
                </a:solidFill>
                <a:latin typeface="Helvetica"/>
              </a:rPr>
              <a:t>Mémo participant — 1 page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1887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6666"/>
                </a:solidFill>
                <a:latin typeface="Helvetica"/>
              </a:rPr>
              <a:t>À garder sous la main pendant 30 jours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8288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A85C3A"/>
                </a:solidFill>
                <a:latin typeface="Helvetica"/>
              </a:rPr>
              <a:t>Matrice C.A.D.R.E.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2468880"/>
            <a:ext cx="502920" cy="502920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79" y="3108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A3A5C"/>
                </a:solidFill>
                <a:latin typeface="Helvetica"/>
              </a:rPr>
              <a:t>Contexte</a:t>
            </a:r>
          </a:p>
        </p:txBody>
      </p:sp>
      <p:sp>
        <p:nvSpPr>
          <p:cNvPr id="10" name="Oval 9"/>
          <p:cNvSpPr/>
          <p:nvPr/>
        </p:nvSpPr>
        <p:spPr>
          <a:xfrm>
            <a:off x="2743200" y="2468880"/>
            <a:ext cx="502920" cy="502920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0" y="3108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A3A5C"/>
                </a:solidFill>
                <a:latin typeface="Helvetica"/>
              </a:rPr>
              <a:t>Acteur</a:t>
            </a:r>
          </a:p>
        </p:txBody>
      </p:sp>
      <p:sp>
        <p:nvSpPr>
          <p:cNvPr id="12" name="Oval 11"/>
          <p:cNvSpPr/>
          <p:nvPr/>
        </p:nvSpPr>
        <p:spPr>
          <a:xfrm>
            <a:off x="4937759" y="2468880"/>
            <a:ext cx="502920" cy="502920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1999" y="3108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A3A5C"/>
                </a:solidFill>
                <a:latin typeface="Helvetica"/>
              </a:rPr>
              <a:t>Données</a:t>
            </a:r>
          </a:p>
        </p:txBody>
      </p:sp>
      <p:sp>
        <p:nvSpPr>
          <p:cNvPr id="14" name="Oval 13"/>
          <p:cNvSpPr/>
          <p:nvPr/>
        </p:nvSpPr>
        <p:spPr>
          <a:xfrm>
            <a:off x="7132319" y="2468880"/>
            <a:ext cx="502920" cy="502920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6559" y="3108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A3A5C"/>
                </a:solidFill>
                <a:latin typeface="Helvetica"/>
              </a:rPr>
              <a:t>Risque</a:t>
            </a:r>
          </a:p>
        </p:txBody>
      </p:sp>
      <p:sp>
        <p:nvSpPr>
          <p:cNvPr id="16" name="Oval 15"/>
          <p:cNvSpPr/>
          <p:nvPr/>
        </p:nvSpPr>
        <p:spPr>
          <a:xfrm>
            <a:off x="9326880" y="2468880"/>
            <a:ext cx="502920" cy="502920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19" y="31089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1A3A5C"/>
                </a:solidFill>
                <a:latin typeface="Helvetica"/>
              </a:rPr>
              <a:t>Engagement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3931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A85C3A"/>
                </a:solidFill>
                <a:latin typeface="Helvetica"/>
              </a:rPr>
              <a:t>Référent déontologue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48056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3A5C"/>
                </a:solidFill>
                <a:latin typeface="Helvetica"/>
              </a:rPr>
              <a:t>M. Jean-Olivier Viout — désigné par délibération CM 260422 021 RH du 22/04/2026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8463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A3A5C"/>
                </a:solidFill>
                <a:latin typeface="Helvetica"/>
              </a:rPr>
              <a:t>Contact : via le secrétariat de mairie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9436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666666"/>
                </a:solidFill>
                <a:latin typeface="Helvetica"/>
              </a:rPr>
              <a:t>ia-collectivites.fr · 2026 · Document interne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